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73" r:id="rId3"/>
    <p:sldId id="285" r:id="rId4"/>
    <p:sldId id="284" r:id="rId5"/>
    <p:sldId id="286" r:id="rId6"/>
    <p:sldId id="274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5" r:id="rId15"/>
    <p:sldId id="294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5182" autoAdjust="0"/>
  </p:normalViewPr>
  <p:slideViewPr>
    <p:cSldViewPr snapToGrid="0" snapToObjects="1">
      <p:cViewPr>
        <p:scale>
          <a:sx n="80" d="100"/>
          <a:sy n="80" d="100"/>
        </p:scale>
        <p:origin x="-1480" y="-8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094AF-35A6-754E-8067-6A5F9463C98A}" type="datetimeFigureOut">
              <a:rPr lang="en-US" smtClean="0"/>
              <a:t>11/9/16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C6606-4AA4-BB4B-BC48-EC22F4ED1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64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is a really great tool to get your deep learning projects off the ground. </a:t>
            </a:r>
          </a:p>
          <a:p>
            <a:r>
              <a:rPr lang="en-US" dirty="0" smtClean="0"/>
              <a:t>Building a network</a:t>
            </a:r>
            <a:r>
              <a:rPr lang="en-US" baseline="0" dirty="0" smtClean="0"/>
              <a:t> in </a:t>
            </a:r>
            <a:r>
              <a:rPr lang="en-US" dirty="0" err="1" smtClean="0"/>
              <a:t>Keras</a:t>
            </a:r>
            <a:r>
              <a:rPr lang="en-US" baseline="0" dirty="0" smtClean="0"/>
              <a:t> is really easy. </a:t>
            </a:r>
          </a:p>
          <a:p>
            <a:r>
              <a:rPr lang="en-US" baseline="0" dirty="0" smtClean="0"/>
              <a:t>You just need to define the model, then define what optimization technique you want and you’re done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great because you can also choose the backend deep learning framework you want  to use. </a:t>
            </a:r>
          </a:p>
          <a:p>
            <a:r>
              <a:rPr lang="en-US" baseline="0" dirty="0" err="1" smtClean="0"/>
              <a:t>Tensorflow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Theano</a:t>
            </a:r>
            <a:r>
              <a:rPr lang="en-US" baseline="0" dirty="0" smtClean="0"/>
              <a:t> will probably continue to try and out perform each other, so why not avoid the compromise – chose both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C6606-4AA4-BB4B-BC48-EC22F4ED18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84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C6606-4AA4-BB4B-BC48-EC22F4ED18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84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w</a:t>
            </a:r>
            <a:r>
              <a:rPr lang="en-US" dirty="0" smtClean="0"/>
              <a:t>hat</a:t>
            </a:r>
            <a:r>
              <a:rPr lang="en-US" baseline="0" dirty="0" smtClean="0"/>
              <a:t> is a convolution?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I’m glad you asked?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basically think of it like a scan.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take a small set of weights called a filter, </a:t>
            </a:r>
          </a:p>
          <a:p>
            <a:endParaRPr lang="en-US" baseline="0" dirty="0" smtClean="0"/>
          </a:p>
          <a:p>
            <a:r>
              <a:rPr lang="en-US" baseline="0" dirty="0" smtClean="0"/>
              <a:t>Run it over an array and at each position that it lands,</a:t>
            </a:r>
          </a:p>
          <a:p>
            <a:r>
              <a:rPr lang="en-US" baseline="0" dirty="0" smtClean="0"/>
              <a:t> take the dot product of the filter and the </a:t>
            </a:r>
          </a:p>
          <a:p>
            <a:r>
              <a:rPr lang="en-US" baseline="0" dirty="0" smtClean="0"/>
              <a:t>Values it goes over. These accumulate in what is called the output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C6606-4AA4-BB4B-BC48-EC22F4ED18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84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So there are a few caveats that are not immediately apparent with </a:t>
            </a:r>
            <a:r>
              <a:rPr lang="en-US" baseline="0" dirty="0" err="1" smtClean="0"/>
              <a:t>Conv</a:t>
            </a:r>
            <a:r>
              <a:rPr lang="en-US" baseline="0" dirty="0" smtClean="0"/>
              <a:t> Layers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each </a:t>
            </a:r>
            <a:r>
              <a:rPr lang="en-US" baseline="0" dirty="0" err="1" smtClean="0"/>
              <a:t>Conv</a:t>
            </a:r>
            <a:r>
              <a:rPr lang="en-US" baseline="0" dirty="0" smtClean="0"/>
              <a:t> layer actually has multiple filters – </a:t>
            </a:r>
          </a:p>
          <a:p>
            <a:r>
              <a:rPr lang="en-US" baseline="0" dirty="0" smtClean="0"/>
              <a:t>this means that the output of each layer is not a flat 2Darray, but rather in 3D.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you should also note that the input is usually not flat either</a:t>
            </a:r>
          </a:p>
          <a:p>
            <a:r>
              <a:rPr lang="en-US" baseline="0" dirty="0" smtClean="0"/>
              <a:t>   Color images are in fact 3D – think the different intensities necessary for RGB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with this in mind, the filter will span the entire “depth” of the input volume </a:t>
            </a:r>
          </a:p>
          <a:p>
            <a:r>
              <a:rPr lang="en-US" baseline="0" dirty="0" smtClean="0"/>
              <a:t>– for images this means that a filter will extend through all of the RGB channels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C6606-4AA4-BB4B-BC48-EC22F4ED18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84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So there are a few caveats that are not immediately apparent with </a:t>
            </a:r>
            <a:r>
              <a:rPr lang="en-US" baseline="0" dirty="0" err="1" smtClean="0"/>
              <a:t>Conv</a:t>
            </a:r>
            <a:r>
              <a:rPr lang="en-US" baseline="0" dirty="0" smtClean="0"/>
              <a:t> Layers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each </a:t>
            </a:r>
            <a:r>
              <a:rPr lang="en-US" baseline="0" dirty="0" err="1" smtClean="0"/>
              <a:t>Conv</a:t>
            </a:r>
            <a:r>
              <a:rPr lang="en-US" baseline="0" dirty="0" smtClean="0"/>
              <a:t> layer actually has multiple filters – </a:t>
            </a:r>
          </a:p>
          <a:p>
            <a:r>
              <a:rPr lang="en-US" baseline="0" dirty="0" smtClean="0"/>
              <a:t>this means that the output of each layer is not a flat 2Darray, but rather in 3D.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you should also note that the input is usually not flat either</a:t>
            </a:r>
          </a:p>
          <a:p>
            <a:r>
              <a:rPr lang="en-US" baseline="0" dirty="0" smtClean="0"/>
              <a:t>   Color images are in fact 3D – think the different intensities necessary for RGB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with this in mind, the filter will span the entire “depth” of the input volume </a:t>
            </a:r>
          </a:p>
          <a:p>
            <a:r>
              <a:rPr lang="en-US" baseline="0" dirty="0" smtClean="0"/>
              <a:t>– for images this means that a filter will extend through all of the RGB channels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C6606-4AA4-BB4B-BC48-EC22F4ED18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84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with convolutional neural networks we’ll also include another type of layer called a pooling layer.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basically takes the summary of a filter instead of the dot product – also does it for each depth slice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C6606-4AA4-BB4B-BC48-EC22F4ED18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84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baseline="0" dirty="0" smtClean="0"/>
              <a:t>Now this was a lot to throw at you guys, but as before I’ve included a list of good resources to go over and try to understand what is going on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C6606-4AA4-BB4B-BC48-EC22F4ED18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03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is a really great tool to get your deep learning projects off the ground. </a:t>
            </a:r>
          </a:p>
          <a:p>
            <a:r>
              <a:rPr lang="en-US" dirty="0" smtClean="0"/>
              <a:t>Building a network</a:t>
            </a:r>
            <a:r>
              <a:rPr lang="en-US" baseline="0" dirty="0" smtClean="0"/>
              <a:t> in </a:t>
            </a:r>
            <a:r>
              <a:rPr lang="en-US" dirty="0" err="1" smtClean="0"/>
              <a:t>Keras</a:t>
            </a:r>
            <a:r>
              <a:rPr lang="en-US" baseline="0" dirty="0" smtClean="0"/>
              <a:t> is really easy. </a:t>
            </a:r>
          </a:p>
          <a:p>
            <a:r>
              <a:rPr lang="en-US" baseline="0" dirty="0" smtClean="0"/>
              <a:t>You just need to define the model, then define what optimization technique you want and you’re done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great because you can also choose the backend deep learning framework you want  to use. </a:t>
            </a:r>
          </a:p>
          <a:p>
            <a:r>
              <a:rPr lang="en-US" baseline="0" dirty="0" err="1" smtClean="0"/>
              <a:t>Tensorflow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Theano</a:t>
            </a:r>
            <a:r>
              <a:rPr lang="en-US" baseline="0" dirty="0" smtClean="0"/>
              <a:t> will probably continue to try and outperform each other, so why not avoid the compromise – chose both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C6606-4AA4-BB4B-BC48-EC22F4ED18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84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here’s an</a:t>
            </a:r>
            <a:r>
              <a:rPr lang="en-US" baseline="0" dirty="0" smtClean="0"/>
              <a:t> overview of what’s happening when we code up a </a:t>
            </a:r>
            <a:r>
              <a:rPr lang="en-US" baseline="0" dirty="0" err="1" smtClean="0"/>
              <a:t>Keras</a:t>
            </a:r>
            <a:r>
              <a:rPr lang="en-US" baseline="0" dirty="0" smtClean="0"/>
              <a:t> network. </a:t>
            </a:r>
          </a:p>
          <a:p>
            <a:r>
              <a:rPr lang="en-US" baseline="0" dirty="0" smtClean="0"/>
              <a:t>Basically, we initialize the model, add some layers, and then compile it all together, specifying our optimizer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it is in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C6606-4AA4-BB4B-BC48-EC22F4ED18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84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the previous two lectures I’ve been talking primarily about fully-connected networks.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 these are really great tools, but when we try to scale up our problem, they get messy really quickly.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C6606-4AA4-BB4B-BC48-EC22F4ED18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84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this case is fairly </a:t>
            </a:r>
            <a:r>
              <a:rPr lang="en-US" dirty="0" err="1" smtClean="0"/>
              <a:t>managable</a:t>
            </a:r>
            <a:r>
              <a:rPr lang="en-US" dirty="0" smtClean="0"/>
              <a:t>.</a:t>
            </a:r>
            <a:r>
              <a:rPr lang="en-US" baseline="0" dirty="0" smtClean="0"/>
              <a:t> We have 32 weights and so we can conceivably see our computer solving this problem pretty easily.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C6606-4AA4-BB4B-BC48-EC22F4ED18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84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</a:t>
            </a:r>
            <a:r>
              <a:rPr lang="en-US" baseline="0" dirty="0" smtClean="0"/>
              <a:t> with MNIST, we can get in the order of 97% classification if we use a FC neural network with one hidden layer of size 800.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do the math and we have 635,000 parameters- that’s large, but with respect to the fact that our laptops can now do something in the order of 2-3 billion operations a second, that’s pretty acceptable and can easily be trained.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C6606-4AA4-BB4B-BC48-EC22F4ED18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84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let’s say we want to make</a:t>
            </a:r>
            <a:r>
              <a:rPr lang="en-US" baseline="0" dirty="0" smtClean="0"/>
              <a:t> a network that distinguishes between dogs and cats in a photo.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make things a little easier, we add a preprocessing step to all our photos that makes sure our images are 300x300 in size.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introduces a complication. We’ll first </a:t>
            </a:r>
            <a:r>
              <a:rPr lang="en-US" baseline="0" dirty="0" err="1" smtClean="0"/>
              <a:t>vectorize</a:t>
            </a:r>
            <a:r>
              <a:rPr lang="en-US" baseline="0" dirty="0" smtClean="0"/>
              <a:t> our image like we </a:t>
            </a:r>
            <a:r>
              <a:rPr lang="en-US" baseline="0" dirty="0" err="1" smtClean="0"/>
              <a:t>vectorized</a:t>
            </a:r>
            <a:r>
              <a:rPr lang="en-US" baseline="0" dirty="0" smtClean="0"/>
              <a:t> MNIST, yielding a 90,000 dim vector.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we’d need at least one hidden layer to do this operation! </a:t>
            </a:r>
          </a:p>
          <a:p>
            <a:r>
              <a:rPr lang="en-US" baseline="0" dirty="0" smtClean="0"/>
              <a:t>Now in the last example we used a hidden layer of greater or equal size to the input. </a:t>
            </a:r>
          </a:p>
          <a:p>
            <a:r>
              <a:rPr lang="en-US" baseline="0" dirty="0" smtClean="0"/>
              <a:t>This seems to increase the accuracy of the network. </a:t>
            </a:r>
          </a:p>
          <a:p>
            <a:r>
              <a:rPr lang="en-US" baseline="0" dirty="0" smtClean="0"/>
              <a:t>If we did something similar in this case we’d have to deal with 8 billion weights! That would mean </a:t>
            </a:r>
            <a:r>
              <a:rPr lang="en-US" baseline="0" dirty="0" err="1" smtClean="0"/>
              <a:t>lowerbound</a:t>
            </a:r>
            <a:r>
              <a:rPr lang="en-US" baseline="0" dirty="0" smtClean="0"/>
              <a:t> the operation would take 3-4 seconds on a modern laptop, and likely require more time. Even then, we’d still probably need more hidden layers to actually compute anything relevant.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Clearly this is extremely limiting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C6606-4AA4-BB4B-BC48-EC22F4ED18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84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there’s</a:t>
            </a:r>
            <a:r>
              <a:rPr lang="en-US" baseline="0" dirty="0" smtClean="0"/>
              <a:t> one detail I also brushed over when talking about the problems of fully-connected networks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Information loss when we </a:t>
            </a:r>
            <a:r>
              <a:rPr lang="en-US" baseline="0" dirty="0" err="1" smtClean="0"/>
              <a:t>vectorize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you can imagine, we lose the spatial information that is encoded in images. </a:t>
            </a:r>
          </a:p>
          <a:p>
            <a:r>
              <a:rPr lang="en-US" baseline="0" dirty="0" smtClean="0"/>
              <a:t>Pixels that are right next to each other in a 2d image will be much further from each other in the </a:t>
            </a:r>
            <a:r>
              <a:rPr lang="en-US" baseline="0" dirty="0" err="1" smtClean="0"/>
              <a:t>vectorization</a:t>
            </a:r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C6606-4AA4-BB4B-BC48-EC22F4ED18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84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sum everything</a:t>
            </a:r>
            <a:r>
              <a:rPr lang="en-US" baseline="0" dirty="0" smtClean="0"/>
              <a:t>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C6606-4AA4-BB4B-BC48-EC22F4ED18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84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28B56-AFB3-3645-B6C1-2E0F36FEC4DC}" type="datetimeFigureOut">
              <a:rPr lang="en-US" smtClean="0"/>
              <a:t>11/9/16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8B02-BC80-8B46-9051-0D62525D9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06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28B56-AFB3-3645-B6C1-2E0F36FEC4DC}" type="datetimeFigureOut">
              <a:rPr lang="en-US" smtClean="0"/>
              <a:t>11/9/16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8B02-BC80-8B46-9051-0D62525D9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86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28B56-AFB3-3645-B6C1-2E0F36FEC4DC}" type="datetimeFigureOut">
              <a:rPr lang="en-US" smtClean="0"/>
              <a:t>11/9/16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8B02-BC80-8B46-9051-0D62525D9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01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28B56-AFB3-3645-B6C1-2E0F36FEC4DC}" type="datetimeFigureOut">
              <a:rPr lang="en-US" smtClean="0"/>
              <a:t>11/9/16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8B02-BC80-8B46-9051-0D62525D9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28B56-AFB3-3645-B6C1-2E0F36FEC4DC}" type="datetimeFigureOut">
              <a:rPr lang="en-US" smtClean="0"/>
              <a:t>11/9/16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8B02-BC80-8B46-9051-0D62525D9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90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28B56-AFB3-3645-B6C1-2E0F36FEC4DC}" type="datetimeFigureOut">
              <a:rPr lang="en-US" smtClean="0"/>
              <a:t>11/9/16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8B02-BC80-8B46-9051-0D62525D9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9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28B56-AFB3-3645-B6C1-2E0F36FEC4DC}" type="datetimeFigureOut">
              <a:rPr lang="en-US" smtClean="0"/>
              <a:t>11/9/16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8B02-BC80-8B46-9051-0D62525D9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21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28B56-AFB3-3645-B6C1-2E0F36FEC4DC}" type="datetimeFigureOut">
              <a:rPr lang="en-US" smtClean="0"/>
              <a:t>11/9/16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8B02-BC80-8B46-9051-0D62525D9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61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28B56-AFB3-3645-B6C1-2E0F36FEC4DC}" type="datetimeFigureOut">
              <a:rPr lang="en-US" smtClean="0"/>
              <a:t>11/9/16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8B02-BC80-8B46-9051-0D62525D9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89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28B56-AFB3-3645-B6C1-2E0F36FEC4DC}" type="datetimeFigureOut">
              <a:rPr lang="en-US" smtClean="0"/>
              <a:t>11/9/16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8B02-BC80-8B46-9051-0D62525D9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25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28B56-AFB3-3645-B6C1-2E0F36FEC4DC}" type="datetimeFigureOut">
              <a:rPr lang="en-US" smtClean="0"/>
              <a:t>11/9/16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8B02-BC80-8B46-9051-0D62525D9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47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28B56-AFB3-3645-B6C1-2E0F36FEC4DC}" type="datetimeFigureOut">
              <a:rPr lang="en-US" smtClean="0"/>
              <a:t>11/9/16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68B02-BC80-8B46-9051-0D62525D9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2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kaggledecal.github.io" TargetMode="External"/><Relationship Id="rId3" Type="http://schemas.openxmlformats.org/officeDocument/2006/relationships/hyperlink" Target="https://github.com/kaggledecal/kaggle_fa16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blearn.sourceforge.net/beginner_tutorial2_train.html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convolutional-networks/" TargetMode="External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cs231n.github.io/convolutional-network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sipvision.com/exploring-deep-learning/" TargetMode="External"/><Relationship Id="rId4" Type="http://schemas.openxmlformats.org/officeDocument/2006/relationships/hyperlink" Target="http://cs231n.github.io/convolutional-networks/" TargetMode="External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s://www.quora.com/What-is-max-pooling-in-convolutional-neural-network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neuralnetworksanddeeplearning.com/" TargetMode="External"/><Relationship Id="rId4" Type="http://schemas.openxmlformats.org/officeDocument/2006/relationships/hyperlink" Target="https://ujjwalkarn.me/2016/08/11/intuitive-explanation-convnets/" TargetMode="External"/><Relationship Id="rId5" Type="http://schemas.openxmlformats.org/officeDocument/2006/relationships/hyperlink" Target="http://colah.github.io/posts/2014-07-Conv-Nets-Modular/" TargetMode="External"/><Relationship Id="rId6" Type="http://schemas.openxmlformats.org/officeDocument/2006/relationships/hyperlink" Target="http://neuralnetworksanddeeplearning.com/chap6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1EBFFF"/>
                </a:solidFill>
              </a:rPr>
              <a:t>Data Science with </a:t>
            </a:r>
            <a:r>
              <a:rPr lang="en-US" dirty="0" err="1" smtClean="0">
                <a:solidFill>
                  <a:srgbClr val="1EBFFF"/>
                </a:solidFill>
              </a:rPr>
              <a:t>Kaggle</a:t>
            </a:r>
            <a:r>
              <a:rPr lang="en-US" dirty="0" smtClean="0">
                <a:solidFill>
                  <a:srgbClr val="1EBFFF"/>
                </a:solidFill>
              </a:rPr>
              <a:t> Decal </a:t>
            </a:r>
            <a:br>
              <a:rPr lang="en-US" dirty="0" smtClean="0">
                <a:solidFill>
                  <a:srgbClr val="1EBFFF"/>
                </a:solidFill>
              </a:rPr>
            </a:br>
            <a:r>
              <a:rPr lang="en-US" sz="4400" dirty="0" err="1" smtClean="0">
                <a:solidFill>
                  <a:srgbClr val="1EBFFF"/>
                </a:solidFill>
              </a:rPr>
              <a:t>Keras</a:t>
            </a:r>
            <a:r>
              <a:rPr lang="en-US" sz="4400" dirty="0" smtClean="0">
                <a:solidFill>
                  <a:srgbClr val="1EBFFF"/>
                </a:solidFill>
              </a:rPr>
              <a:t> and CNNs</a:t>
            </a:r>
            <a:endParaRPr lang="en-US" sz="4400" dirty="0">
              <a:solidFill>
                <a:srgbClr val="1EB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67248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 smtClean="0"/>
              <a:t>Instructors: Jerry Chen, Joseph Simonian, Phillip </a:t>
            </a:r>
            <a:r>
              <a:rPr lang="en-US" dirty="0" err="1" smtClean="0"/>
              <a:t>Kuznetsov</a:t>
            </a:r>
            <a:endParaRPr lang="en-US" dirty="0" smtClean="0"/>
          </a:p>
          <a:p>
            <a:pPr algn="l"/>
            <a:r>
              <a:rPr lang="en-US" dirty="0" smtClean="0"/>
              <a:t>Website: </a:t>
            </a:r>
            <a:r>
              <a:rPr lang="en-US" dirty="0" smtClean="0">
                <a:hlinkClick r:id="rId2"/>
              </a:rPr>
              <a:t>https://</a:t>
            </a:r>
            <a:r>
              <a:rPr lang="en-US" dirty="0" err="1" smtClean="0">
                <a:hlinkClick r:id="rId2"/>
              </a:rPr>
              <a:t>kaggledecal.github.io</a:t>
            </a:r>
            <a:endParaRPr lang="en-US" dirty="0" smtClean="0"/>
          </a:p>
          <a:p>
            <a:pPr algn="l"/>
            <a:r>
              <a:rPr lang="en-US" dirty="0" err="1" smtClean="0"/>
              <a:t>Github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https://github.com/kaggledecal/kaggle_fa16</a:t>
            </a:r>
            <a:r>
              <a:rPr lang="en-US" dirty="0" smtClean="0"/>
              <a:t> </a:t>
            </a:r>
          </a:p>
          <a:p>
            <a:pPr algn="l"/>
            <a:r>
              <a:rPr lang="en-US" dirty="0" smtClean="0"/>
              <a:t>OH: See Piazza</a:t>
            </a:r>
          </a:p>
          <a:p>
            <a:pPr algn="l"/>
            <a:r>
              <a:rPr lang="en-US" b="1" dirty="0" smtClean="0"/>
              <a:t>Sign-In</a:t>
            </a:r>
            <a:r>
              <a:rPr lang="en-US" dirty="0" smtClean="0"/>
              <a:t>: [See board]</a:t>
            </a:r>
          </a:p>
          <a:p>
            <a:pPr algn="l"/>
            <a:r>
              <a:rPr lang="en-US" dirty="0"/>
              <a:t>	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215865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/>
              <a:t>Fall ’16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97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5865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1112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629" y="397026"/>
            <a:ext cx="10515600" cy="49021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Pitfalls of Fully-Connected Layers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0250" y="1809750"/>
            <a:ext cx="102969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Require way too many parameters to attack large dimensional problems</a:t>
            </a:r>
          </a:p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Data loses spatial representation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65947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5865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 smtClean="0">
                <a:hlinkClick r:id="rId3"/>
              </a:rPr>
              <a:t>Image source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1112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629" y="397026"/>
            <a:ext cx="10515600" cy="49021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Where do we look??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0250" y="1809750"/>
            <a:ext cx="10296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Convolutional Layers!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672601"/>
            <a:ext cx="9540875" cy="277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9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5865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 smtClean="0">
                <a:hlinkClick r:id="rId3"/>
              </a:rPr>
              <a:t>Image source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1112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629" y="397026"/>
            <a:ext cx="10515600" cy="49021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What is a convolution?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7" name="Picture 6" descr="recording (1)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02" y="1437490"/>
            <a:ext cx="8242697" cy="477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84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5865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1112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629" y="397026"/>
            <a:ext cx="10515600" cy="49021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Key features of the Convolutional Layer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629" y="1539874"/>
            <a:ext cx="1064849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Has multiple filters for each layer</a:t>
            </a:r>
          </a:p>
          <a:p>
            <a:pPr lvl="1"/>
            <a:r>
              <a:rPr lang="en-US" sz="4400" dirty="0" smtClean="0"/>
              <a:t>Output is not flat</a:t>
            </a:r>
          </a:p>
          <a:p>
            <a:pPr lvl="1"/>
            <a:endParaRPr lang="en-US" sz="4400" dirty="0"/>
          </a:p>
          <a:p>
            <a:r>
              <a:rPr lang="en-US" sz="4400" dirty="0" smtClean="0"/>
              <a:t>Typical input is also not flat</a:t>
            </a:r>
          </a:p>
          <a:p>
            <a:pPr lvl="1"/>
            <a:r>
              <a:rPr lang="en-US" sz="4400" dirty="0" smtClean="0"/>
              <a:t>Images are in fact 3D – think </a:t>
            </a:r>
            <a:r>
              <a:rPr lang="en-US" sz="4400" dirty="0" smtClean="0"/>
              <a:t>RGB</a:t>
            </a:r>
          </a:p>
          <a:p>
            <a:endParaRPr lang="en-US" sz="3600" dirty="0" smtClean="0">
              <a:hlinkClick r:id="rId3"/>
            </a:endParaRPr>
          </a:p>
          <a:p>
            <a:r>
              <a:rPr lang="en-US" sz="3600" dirty="0" smtClean="0">
                <a:hlinkClick r:id="rId3"/>
              </a:rPr>
              <a:t>Demo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990301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5865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 smtClean="0">
                <a:hlinkClick r:id="rId3"/>
              </a:rPr>
              <a:t>Image source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1112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629" y="397026"/>
            <a:ext cx="10515600" cy="49021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Key features of the Convolutional Layer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629" y="1539874"/>
            <a:ext cx="1064849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Has multiple filters for each layer</a:t>
            </a:r>
          </a:p>
          <a:p>
            <a:pPr lvl="1"/>
            <a:r>
              <a:rPr lang="en-US" sz="4400" dirty="0" smtClean="0"/>
              <a:t>Output is not flat</a:t>
            </a:r>
          </a:p>
          <a:p>
            <a:pPr lvl="1"/>
            <a:endParaRPr lang="en-US" sz="4400" dirty="0"/>
          </a:p>
          <a:p>
            <a:r>
              <a:rPr lang="en-US" sz="4400" dirty="0" smtClean="0"/>
              <a:t>Typical input is also not flat</a:t>
            </a:r>
          </a:p>
          <a:p>
            <a:pPr lvl="1"/>
            <a:r>
              <a:rPr lang="en-US" sz="4400" dirty="0" smtClean="0"/>
              <a:t>Images are in fact 3D – think </a:t>
            </a:r>
            <a:r>
              <a:rPr lang="en-US" sz="4400" dirty="0" smtClean="0"/>
              <a:t>RGB</a:t>
            </a:r>
          </a:p>
          <a:p>
            <a:endParaRPr lang="en-US" sz="3600" dirty="0" smtClean="0">
              <a:hlinkClick r:id="rId4"/>
            </a:endParaRPr>
          </a:p>
          <a:p>
            <a:r>
              <a:rPr lang="en-US" sz="3600" dirty="0" smtClean="0">
                <a:hlinkClick r:id="rId4"/>
              </a:rPr>
              <a:t>Demo</a:t>
            </a:r>
            <a:endParaRPr lang="en-US" sz="3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t="34608"/>
          <a:stretch/>
        </p:blipFill>
        <p:spPr>
          <a:xfrm>
            <a:off x="396875" y="1112762"/>
            <a:ext cx="7820561" cy="490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24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5865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1112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629" y="397026"/>
            <a:ext cx="10515600" cy="49021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Pooling Layer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0674" y="1755775"/>
            <a:ext cx="561975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Similar to the convolution, but takes a summary operation for each depth slice instead</a:t>
            </a:r>
            <a:r>
              <a:rPr lang="en-US" sz="3200" dirty="0"/>
              <a:t> </a:t>
            </a:r>
            <a:r>
              <a:rPr lang="en-US" sz="3200" dirty="0" smtClean="0"/>
              <a:t>of the dot product  </a:t>
            </a:r>
          </a:p>
          <a:p>
            <a:endParaRPr lang="en-US" sz="3200" dirty="0" smtClean="0"/>
          </a:p>
          <a:p>
            <a:r>
              <a:rPr lang="en-US" sz="3200" dirty="0" err="1" smtClean="0"/>
              <a:t>Downsamples</a:t>
            </a:r>
            <a:r>
              <a:rPr lang="en-US" sz="3200" dirty="0" smtClean="0"/>
              <a:t> the image</a:t>
            </a:r>
          </a:p>
          <a:p>
            <a:r>
              <a:rPr lang="en-US" sz="3200" dirty="0" smtClean="0"/>
              <a:t>    Bins features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425" y="2230782"/>
            <a:ext cx="5219699" cy="24364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53250" y="4667250"/>
            <a:ext cx="328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More talk here and image </a:t>
            </a:r>
            <a:r>
              <a:rPr lang="en-US" dirty="0" smtClean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634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12192001" cy="1112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6215865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43" y="397026"/>
            <a:ext cx="10515600" cy="49021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CNN Resources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343" y="1951662"/>
            <a:ext cx="10515600" cy="4298179"/>
          </a:xfrm>
        </p:spPr>
        <p:txBody>
          <a:bodyPr>
            <a:normAutofit/>
          </a:bodyPr>
          <a:lstStyle/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://ujjwalkarn.me/2016/08/11/intuitive-explanation-convnets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>
                <a:hlinkClick r:id="rId5"/>
              </a:rPr>
              <a:t>http://colah.github.io/posts/2014-07-Conv-Nets-Modular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http://neuralnetworksanddeeplearning.com/chap6.</a:t>
            </a:r>
            <a:r>
              <a:rPr lang="en-US" dirty="0" smtClean="0">
                <a:hlinkClick r:id="rId6"/>
              </a:rPr>
              <a:t>html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2747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5865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1112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629" y="397026"/>
            <a:ext cx="10515600" cy="490217"/>
          </a:xfrm>
        </p:spPr>
        <p:txBody>
          <a:bodyPr>
            <a:noAutofit/>
          </a:bodyPr>
          <a:lstStyle/>
          <a:p>
            <a:r>
              <a:rPr lang="en-US" sz="4800" dirty="0" err="1" smtClean="0">
                <a:solidFill>
                  <a:schemeClr val="bg1"/>
                </a:solidFill>
              </a:rPr>
              <a:t>Keras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1629" y="1603375"/>
            <a:ext cx="102357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Really awesome Deep Learning Library</a:t>
            </a:r>
          </a:p>
          <a:p>
            <a:endParaRPr lang="en-US" sz="4000" dirty="0"/>
          </a:p>
          <a:p>
            <a:r>
              <a:rPr lang="en-US" sz="4000" dirty="0" smtClean="0"/>
              <a:t>Makes building Neural Network architectures really easy</a:t>
            </a:r>
          </a:p>
          <a:p>
            <a:endParaRPr lang="en-US" sz="4000" dirty="0"/>
          </a:p>
          <a:p>
            <a:r>
              <a:rPr lang="en-US" sz="4000" dirty="0" smtClean="0"/>
              <a:t>Compiles to </a:t>
            </a:r>
            <a:r>
              <a:rPr lang="en-US" sz="4000" dirty="0" err="1" smtClean="0"/>
              <a:t>TensorFlow</a:t>
            </a:r>
            <a:r>
              <a:rPr lang="en-US" sz="4000" dirty="0" smtClean="0"/>
              <a:t> or </a:t>
            </a:r>
            <a:r>
              <a:rPr lang="en-US" sz="4000" dirty="0" err="1" smtClean="0"/>
              <a:t>Theano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5795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5865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1112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629" y="397026"/>
            <a:ext cx="10515600" cy="490217"/>
          </a:xfrm>
        </p:spPr>
        <p:txBody>
          <a:bodyPr>
            <a:noAutofit/>
          </a:bodyPr>
          <a:lstStyle/>
          <a:p>
            <a:r>
              <a:rPr lang="en-US" sz="4800" dirty="0" err="1" smtClean="0">
                <a:solidFill>
                  <a:schemeClr val="bg1"/>
                </a:solidFill>
              </a:rPr>
              <a:t>Keras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0" y="2343150"/>
            <a:ext cx="431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6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5865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1112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629" y="397026"/>
            <a:ext cx="10515600" cy="490217"/>
          </a:xfrm>
        </p:spPr>
        <p:txBody>
          <a:bodyPr>
            <a:noAutofit/>
          </a:bodyPr>
          <a:lstStyle/>
          <a:p>
            <a:r>
              <a:rPr lang="en-US" sz="4800" dirty="0" err="1" smtClean="0">
                <a:solidFill>
                  <a:schemeClr val="bg1"/>
                </a:solidFill>
              </a:rPr>
              <a:t>Keras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49" y="1337243"/>
            <a:ext cx="8169275" cy="478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47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5865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1112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629" y="397026"/>
            <a:ext cx="10515600" cy="490217"/>
          </a:xfrm>
        </p:spPr>
        <p:txBody>
          <a:bodyPr>
            <a:noAutofit/>
          </a:bodyPr>
          <a:lstStyle/>
          <a:p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0" y="243998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 smtClean="0">
                <a:solidFill>
                  <a:srgbClr val="1EBFFF"/>
                </a:solidFill>
              </a:rPr>
              <a:t>Convolutional </a:t>
            </a:r>
          </a:p>
          <a:p>
            <a:pPr algn="ctr"/>
            <a:r>
              <a:rPr lang="en-US" sz="6600" dirty="0" smtClean="0">
                <a:solidFill>
                  <a:srgbClr val="1EBFFF"/>
                </a:solidFill>
              </a:rPr>
              <a:t>Neural Networks</a:t>
            </a:r>
            <a:endParaRPr lang="en-US" sz="6600" dirty="0">
              <a:solidFill>
                <a:srgbClr val="1EB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152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675" y="1539875"/>
            <a:ext cx="9061843" cy="4445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215865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1112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629" y="397026"/>
            <a:ext cx="10515600" cy="49021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Fully-Connected Neural Network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34500" y="1682750"/>
            <a:ext cx="2700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32 Weights!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78454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5865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1112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629" y="397026"/>
            <a:ext cx="10515600" cy="49021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MNIST and Fully-Connected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6650"/>
          <a:stretch/>
        </p:blipFill>
        <p:spPr>
          <a:xfrm>
            <a:off x="305254" y="1321768"/>
            <a:ext cx="6386932" cy="44567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92187" y="1523999"/>
            <a:ext cx="4907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784 * 800 + 800 * 10 =  </a:t>
            </a:r>
          </a:p>
          <a:p>
            <a:r>
              <a:rPr lang="en-US" sz="3600" dirty="0"/>
              <a:t>	</a:t>
            </a:r>
            <a:r>
              <a:rPr lang="en-US" sz="3600" smtClean="0"/>
              <a:t>635,000 weights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814" y="2659865"/>
            <a:ext cx="3531891" cy="355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63625" y="5446424"/>
            <a:ext cx="5873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A9D18E"/>
                </a:solidFill>
              </a:rPr>
              <a:t>784 	800		10</a:t>
            </a:r>
            <a:endParaRPr lang="en-US" sz="4400" dirty="0">
              <a:solidFill>
                <a:srgbClr val="A9D1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42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5865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1112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629" y="397026"/>
            <a:ext cx="10515600" cy="49021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Images and Fully-Connected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29" y="1524000"/>
            <a:ext cx="3810000" cy="381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937" y="1524000"/>
            <a:ext cx="3810000" cy="381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10125" y="1825624"/>
            <a:ext cx="29527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90,000 dimensional vector!</a:t>
            </a:r>
          </a:p>
          <a:p>
            <a:endParaRPr lang="en-US" sz="3200" dirty="0"/>
          </a:p>
          <a:p>
            <a:r>
              <a:rPr lang="en-US" sz="3200" dirty="0" smtClean="0"/>
              <a:t>Min. </a:t>
            </a:r>
          </a:p>
          <a:p>
            <a:r>
              <a:rPr lang="en-US" sz="3200" dirty="0" smtClean="0"/>
              <a:t>8 billion weights!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25984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5865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1112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629" y="397026"/>
            <a:ext cx="10515600" cy="490217"/>
          </a:xfrm>
        </p:spPr>
        <p:txBody>
          <a:bodyPr>
            <a:noAutofit/>
          </a:bodyPr>
          <a:lstStyle/>
          <a:p>
            <a:r>
              <a:rPr lang="en-US" sz="4800" dirty="0" err="1" smtClean="0">
                <a:solidFill>
                  <a:schemeClr val="bg1"/>
                </a:solidFill>
              </a:rPr>
              <a:t>Vectorizing</a:t>
            </a:r>
            <a:r>
              <a:rPr lang="en-US" sz="4800" dirty="0" smtClean="0">
                <a:solidFill>
                  <a:schemeClr val="bg1"/>
                </a:solidFill>
              </a:rPr>
              <a:t> Images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29" y="1524000"/>
            <a:ext cx="1825625" cy="1825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29" y="3810000"/>
            <a:ext cx="1825625" cy="18256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746375" y="2428875"/>
            <a:ext cx="4079875" cy="15875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143875" y="1301750"/>
            <a:ext cx="0" cy="2047875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762250" y="4629150"/>
            <a:ext cx="4079875" cy="15875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159750" y="3502025"/>
            <a:ext cx="0" cy="2047875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ular Callout 13"/>
          <p:cNvSpPr/>
          <p:nvPr/>
        </p:nvSpPr>
        <p:spPr>
          <a:xfrm>
            <a:off x="9048750" y="1857375"/>
            <a:ext cx="914400" cy="612648"/>
          </a:xfrm>
          <a:prstGeom prst="wedgeRectCallout">
            <a:avLst>
              <a:gd name="adj1" fmla="val -135416"/>
              <a:gd name="adj2" fmla="val 72865"/>
            </a:avLst>
          </a:prstGeom>
          <a:solidFill>
            <a:srgbClr val="ED7D3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Help!</a:t>
            </a:r>
            <a:endParaRPr lang="en-US" dirty="0"/>
          </a:p>
        </p:txBody>
      </p:sp>
      <p:sp>
        <p:nvSpPr>
          <p:cNvPr id="15" name="Rectangular Callout 14"/>
          <p:cNvSpPr/>
          <p:nvPr/>
        </p:nvSpPr>
        <p:spPr>
          <a:xfrm>
            <a:off x="9058275" y="3889375"/>
            <a:ext cx="914400" cy="612648"/>
          </a:xfrm>
          <a:prstGeom prst="wedgeRectCallout">
            <a:avLst>
              <a:gd name="adj1" fmla="val -135416"/>
              <a:gd name="adj2" fmla="val 72865"/>
            </a:avLst>
          </a:prstGeom>
          <a:solidFill>
            <a:srgbClr val="ED7D3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Where Am 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965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11019</TotalTime>
  <Words>1242</Words>
  <Application>Microsoft Macintosh PowerPoint</Application>
  <PresentationFormat>Custom</PresentationFormat>
  <Paragraphs>161</Paragraphs>
  <Slides>16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Data Science with Kaggle Decal  Keras and CNNs</vt:lpstr>
      <vt:lpstr>Keras</vt:lpstr>
      <vt:lpstr>Keras</vt:lpstr>
      <vt:lpstr>Keras</vt:lpstr>
      <vt:lpstr>PowerPoint Presentation</vt:lpstr>
      <vt:lpstr>Fully-Connected Neural Network</vt:lpstr>
      <vt:lpstr>MNIST and Fully-Connected</vt:lpstr>
      <vt:lpstr>Images and Fully-Connected</vt:lpstr>
      <vt:lpstr>Vectorizing Images</vt:lpstr>
      <vt:lpstr>Pitfalls of Fully-Connected Layers</vt:lpstr>
      <vt:lpstr>Where do we look??</vt:lpstr>
      <vt:lpstr>What is a convolution?</vt:lpstr>
      <vt:lpstr>Key features of the Convolutional Layer</vt:lpstr>
      <vt:lpstr>Key features of the Convolutional Layer</vt:lpstr>
      <vt:lpstr>Pooling Layer</vt:lpstr>
      <vt:lpstr>CNN Resources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with Kaggle Decal –  Logistic Regression, Interpretation, Cross Validation</dc:title>
  <dc:creator>Jerry Chen</dc:creator>
  <cp:lastModifiedBy>Phillip Kuznetsov</cp:lastModifiedBy>
  <cp:revision>155</cp:revision>
  <dcterms:created xsi:type="dcterms:W3CDTF">2016-09-26T18:30:44Z</dcterms:created>
  <dcterms:modified xsi:type="dcterms:W3CDTF">2016-11-10T02:03:00Z</dcterms:modified>
</cp:coreProperties>
</file>